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Caveat"/>
      <p:regular r:id="rId12"/>
      <p:bold r:id="rId13"/>
    </p:embeddedFont>
    <p:embeddedFont>
      <p:font typeface="Amatic SC"/>
      <p:regular r:id="rId14"/>
      <p:bold r:id="rId15"/>
    </p:embeddedFont>
    <p:embeddedFont>
      <p:font typeface="Source Code Pr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Caveat-bold.fntdata"/><Relationship Id="rId12" Type="http://schemas.openxmlformats.org/officeDocument/2006/relationships/font" Target="fonts/Cave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maticSC-bold.fntdata"/><Relationship Id="rId14" Type="http://schemas.openxmlformats.org/officeDocument/2006/relationships/font" Target="fonts/AmaticSC-regular.fntdata"/><Relationship Id="rId17" Type="http://schemas.openxmlformats.org/officeDocument/2006/relationships/font" Target="fonts/SourceCodePro-bold.fntdata"/><Relationship Id="rId16" Type="http://schemas.openxmlformats.org/officeDocument/2006/relationships/font" Target="fonts/SourceCodePr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boldItalic.fntdata"/><Relationship Id="rId6" Type="http://schemas.openxmlformats.org/officeDocument/2006/relationships/slide" Target="slides/slide1.xml"/><Relationship Id="rId18" Type="http://schemas.openxmlformats.org/officeDocument/2006/relationships/font" Target="fonts/SourceCodePr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28187e355d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28187e355d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28187e355d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28187e355d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28187e355d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28187e355d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28187e355d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28187e355d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28187e355d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28187e355d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hyperlink" Target="http://drive.google.com/file/d/1HbjSq-gV8YcdLupbHkizOo6sKq7OaEC-/view" TargetMode="External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thinglink.com/card/1574894289702354946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slide" Target="/ppt/slides/slide6.xml"/><Relationship Id="rId4" Type="http://schemas.openxmlformats.org/officeDocument/2006/relationships/image" Target="../media/image6.png"/><Relationship Id="rId5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CONSTRUYENDO PUENTES</a:t>
            </a:r>
            <a:endParaRPr/>
          </a:p>
        </p:txBody>
      </p:sp>
      <p:sp>
        <p:nvSpPr>
          <p:cNvPr id="57" name="Google Shape;57;p13">
            <a:hlinkClick action="ppaction://hlinkshowjump?jump=nextslide"/>
          </p:cNvPr>
          <p:cNvSpPr txBox="1"/>
          <p:nvPr>
            <p:ph idx="1" type="subTitle"/>
          </p:nvPr>
        </p:nvSpPr>
        <p:spPr>
          <a:xfrm>
            <a:off x="311700" y="4204625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PROYECTO DE CONVIVENCIA - 6° A y C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        </a:t>
            </a:r>
            <a:r>
              <a:rPr b="0" lang="es" sz="1000"/>
              <a:t>                                                  Click →</a:t>
            </a:r>
            <a:endParaRPr b="0" sz="1000"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9836" l="29906" r="20183" t="0"/>
          <a:stretch/>
        </p:blipFill>
        <p:spPr>
          <a:xfrm>
            <a:off x="8178650" y="4164825"/>
            <a:ext cx="653650" cy="7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Married Lif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550" y="4294600"/>
            <a:ext cx="554825" cy="55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>
            <a:hlinkClick action="ppaction://hlinkshowjump?jump=nextslide"/>
          </p:cNvPr>
          <p:cNvSpPr txBox="1"/>
          <p:nvPr>
            <p:ph idx="1" type="body"/>
          </p:nvPr>
        </p:nvSpPr>
        <p:spPr>
          <a:xfrm>
            <a:off x="311700" y="364325"/>
            <a:ext cx="3999900" cy="42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800">
                <a:latin typeface="Caveat"/>
                <a:ea typeface="Caveat"/>
                <a:cs typeface="Caveat"/>
                <a:sym typeface="Caveat"/>
              </a:rPr>
              <a:t>INSTRUCCIONES</a:t>
            </a:r>
            <a:endParaRPr b="1" sz="38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3800">
                <a:latin typeface="Caveat"/>
                <a:ea typeface="Caveat"/>
                <a:cs typeface="Caveat"/>
                <a:sym typeface="Caveat"/>
              </a:rPr>
              <a:t>PARA VER ESTA</a:t>
            </a:r>
            <a:endParaRPr b="1" sz="38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" sz="3800">
                <a:latin typeface="Caveat"/>
                <a:ea typeface="Caveat"/>
                <a:cs typeface="Caveat"/>
                <a:sym typeface="Caveat"/>
              </a:rPr>
              <a:t>TARJETA INTERACTIVA</a:t>
            </a:r>
            <a:endParaRPr b="1" sz="38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5" name="Google Shape;65;p14"/>
          <p:cNvSpPr txBox="1"/>
          <p:nvPr>
            <p:ph idx="2" type="body"/>
          </p:nvPr>
        </p:nvSpPr>
        <p:spPr>
          <a:xfrm>
            <a:off x="4114800" y="450050"/>
            <a:ext cx="4693500" cy="42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Courier New"/>
                <a:ea typeface="Courier New"/>
                <a:cs typeface="Courier New"/>
                <a:sym typeface="Courier New"/>
              </a:rPr>
              <a:t>Hacer click sobre cada uno de los </a:t>
            </a:r>
            <a:r>
              <a:rPr b="1" lang="es" sz="1600">
                <a:latin typeface="Courier New"/>
                <a:ea typeface="Courier New"/>
                <a:cs typeface="Courier New"/>
                <a:sym typeface="Courier New"/>
              </a:rPr>
              <a:t>íconos que</a:t>
            </a:r>
            <a:r>
              <a:rPr b="1" lang="es" sz="1600">
                <a:latin typeface="Courier New"/>
                <a:ea typeface="Courier New"/>
                <a:cs typeface="Courier New"/>
                <a:sym typeface="Courier New"/>
              </a:rPr>
              <a:t> aparecen en la imagen.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600">
                <a:latin typeface="Courier New"/>
                <a:ea typeface="Courier New"/>
                <a:cs typeface="Courier New"/>
                <a:sym typeface="Courier New"/>
              </a:rPr>
              <a:t>En cada uno de ellos aparecerán las </a:t>
            </a:r>
            <a:r>
              <a:rPr b="1" lang="es" sz="1600">
                <a:latin typeface="Courier New"/>
                <a:ea typeface="Courier New"/>
                <a:cs typeface="Courier New"/>
                <a:sym typeface="Courier New"/>
              </a:rPr>
              <a:t>ideas</a:t>
            </a:r>
            <a:r>
              <a:rPr b="1" lang="es" sz="1600">
                <a:latin typeface="Courier New"/>
                <a:ea typeface="Courier New"/>
                <a:cs typeface="Courier New"/>
                <a:sym typeface="Courier New"/>
              </a:rPr>
              <a:t> trabajadas grupalmente, en  </a:t>
            </a:r>
            <a:r>
              <a:rPr b="1" lang="es" sz="1600">
                <a:latin typeface="Courier New"/>
                <a:ea typeface="Courier New"/>
                <a:cs typeface="Courier New"/>
                <a:sym typeface="Courier New"/>
              </a:rPr>
              <a:t>relación</a:t>
            </a:r>
            <a:r>
              <a:rPr b="1" lang="es" sz="1600">
                <a:latin typeface="Courier New"/>
                <a:ea typeface="Courier New"/>
                <a:cs typeface="Courier New"/>
                <a:sym typeface="Courier New"/>
              </a:rPr>
              <a:t> con los derechos que nos corresponden como personas, los valores que nos sostienen, y los modos de tratarnos, para tener una excelente convivencia, en la escuela, en el hogar, en la sociedad. Lo queremos compartir con ustedes.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" sz="1600">
                <a:latin typeface="Courier New"/>
                <a:ea typeface="Courier New"/>
                <a:cs typeface="Courier New"/>
                <a:sym typeface="Courier New"/>
              </a:rPr>
              <a:t>                          </a:t>
            </a:r>
            <a:r>
              <a:rPr lang="es" sz="1200">
                <a:latin typeface="Courier New"/>
                <a:ea typeface="Courier New"/>
                <a:cs typeface="Courier New"/>
                <a:sym typeface="Courier New"/>
              </a:rPr>
              <a:t>Click→ </a:t>
            </a:r>
            <a:endParaRPr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10658" l="32546" r="27772" t="6968"/>
          <a:stretch/>
        </p:blipFill>
        <p:spPr>
          <a:xfrm>
            <a:off x="8088175" y="4264825"/>
            <a:ext cx="591475" cy="65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b="0" l="0" r="0" t="5311"/>
          <a:stretch/>
        </p:blipFill>
        <p:spPr>
          <a:xfrm>
            <a:off x="215875" y="96350"/>
            <a:ext cx="8226525" cy="429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4">
            <a:alphaModFix/>
          </a:blip>
          <a:srcRect b="9836" l="29906" r="20183" t="0"/>
          <a:stretch/>
        </p:blipFill>
        <p:spPr>
          <a:xfrm>
            <a:off x="8246300" y="4218425"/>
            <a:ext cx="609075" cy="7322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3191225" y="4561575"/>
            <a:ext cx="540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                                         </a:t>
            </a:r>
            <a:r>
              <a:rPr lang="es" sz="1000">
                <a:latin typeface="Source Code Pro"/>
                <a:ea typeface="Source Code Pro"/>
                <a:cs typeface="Source Code Pro"/>
                <a:sym typeface="Source Code Pro"/>
              </a:rPr>
              <a:t>Click→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2441900" y="2205600"/>
            <a:ext cx="5998800" cy="73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>
                <a:solidFill>
                  <a:schemeClr val="hlink"/>
                </a:solidFill>
                <a:hlinkClick r:id="rId3"/>
              </a:rPr>
              <a:t>https://www.thinglink.com/card/1574894289702354946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 txBox="1"/>
          <p:nvPr/>
        </p:nvSpPr>
        <p:spPr>
          <a:xfrm>
            <a:off x="3191225" y="4561575"/>
            <a:ext cx="540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                                        </a:t>
            </a:r>
            <a:r>
              <a:rPr lang="es" sz="1000">
                <a:latin typeface="Source Code Pro"/>
                <a:ea typeface="Source Code Pro"/>
                <a:cs typeface="Source Code Pro"/>
                <a:sym typeface="Source Code Pro"/>
              </a:rPr>
              <a:t>Click→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4">
            <a:alphaModFix/>
          </a:blip>
          <a:srcRect b="9836" l="29906" r="20183" t="0"/>
          <a:stretch/>
        </p:blipFill>
        <p:spPr>
          <a:xfrm>
            <a:off x="8246300" y="4218425"/>
            <a:ext cx="609075" cy="7322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889400" y="1682350"/>
            <a:ext cx="188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701250" y="1982025"/>
            <a:ext cx="609075" cy="8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1735925" y="3300425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Cuando termine de ver el video, cierre la aplicación para continuar esta presentación…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>
            <a:hlinkClick action="ppaction://hlinksldjump" r:id="rId3"/>
          </p:cNvPr>
          <p:cNvSpPr txBox="1"/>
          <p:nvPr/>
        </p:nvSpPr>
        <p:spPr>
          <a:xfrm>
            <a:off x="5190400" y="4384438"/>
            <a:ext cx="376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        FIN…         </a:t>
            </a:r>
            <a:r>
              <a:rPr lang="es" sz="1000">
                <a:latin typeface="Source Code Pro"/>
                <a:ea typeface="Source Code Pro"/>
                <a:cs typeface="Source Code Pro"/>
                <a:sym typeface="Source Code Pro"/>
              </a:rPr>
              <a:t>Click→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2550" y="480875"/>
            <a:ext cx="5954626" cy="38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>
            <a:hlinkClick action="ppaction://hlinkshowjump?jump=nextslide"/>
          </p:cNvPr>
          <p:cNvPicPr preferRelativeResize="0"/>
          <p:nvPr/>
        </p:nvPicPr>
        <p:blipFill rotWithShape="1">
          <a:blip r:embed="rId5">
            <a:alphaModFix/>
          </a:blip>
          <a:srcRect b="9836" l="29906" r="20183" t="0"/>
          <a:stretch/>
        </p:blipFill>
        <p:spPr>
          <a:xfrm>
            <a:off x="8246300" y="4218425"/>
            <a:ext cx="609075" cy="73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ctrTitle"/>
          </p:nvPr>
        </p:nvSpPr>
        <p:spPr>
          <a:xfrm>
            <a:off x="311700" y="2528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¡¡muchas gracias!!</a:t>
            </a:r>
            <a:endParaRPr/>
          </a:p>
        </p:txBody>
      </p:sp>
      <p:sp>
        <p:nvSpPr>
          <p:cNvPr id="96" name="Google Shape;96;p18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fadeDir="5400012" kx="0" rotWithShape="0" algn="bl" stPos="0" sy="-100000" ky="0"/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Alumnas y alumnos de 6° A y C</a:t>
            </a:r>
            <a:endParaRPr/>
          </a:p>
        </p:txBody>
      </p:sp>
      <p:pic>
        <p:nvPicPr>
          <p:cNvPr id="97" name="Google Shape;97;p18">
            <a:hlinkClick action="ppaction://hlinkshowjump?jump=nextslide"/>
          </p:cNvPr>
          <p:cNvPicPr preferRelativeResize="0"/>
          <p:nvPr/>
        </p:nvPicPr>
        <p:blipFill rotWithShape="1">
          <a:blip r:embed="rId3">
            <a:alphaModFix/>
          </a:blip>
          <a:srcRect b="9836" l="29906" r="20183" t="0"/>
          <a:stretch/>
        </p:blipFill>
        <p:spPr>
          <a:xfrm>
            <a:off x="8244871" y="4253850"/>
            <a:ext cx="587429" cy="7062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7208400" y="4580350"/>
            <a:ext cx="1220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Source Code Pro"/>
                <a:ea typeface="Source Code Pro"/>
                <a:cs typeface="Source Code Pro"/>
                <a:sym typeface="Source Code Pro"/>
              </a:rPr>
              <a:t>     </a:t>
            </a:r>
            <a:r>
              <a:rPr lang="es" sz="1000">
                <a:latin typeface="Source Code Pro"/>
                <a:ea typeface="Source Code Pro"/>
                <a:cs typeface="Source Code Pro"/>
                <a:sym typeface="Source Code Pro"/>
              </a:rPr>
              <a:t>Click→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